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8" r:id="rId3"/>
    <p:sldId id="262" r:id="rId4"/>
    <p:sldId id="279" r:id="rId5"/>
    <p:sldId id="264" r:id="rId6"/>
    <p:sldId id="272" r:id="rId7"/>
    <p:sldId id="274" r:id="rId8"/>
    <p:sldId id="265" r:id="rId9"/>
    <p:sldId id="275" r:id="rId10"/>
    <p:sldId id="270" r:id="rId11"/>
    <p:sldId id="271" r:id="rId12"/>
    <p:sldId id="268" r:id="rId13"/>
    <p:sldId id="269" r:id="rId14"/>
    <p:sldId id="261" r:id="rId15"/>
    <p:sldId id="263" r:id="rId16"/>
    <p:sldId id="282" r:id="rId17"/>
    <p:sldId id="281" r:id="rId18"/>
    <p:sldId id="276" r:id="rId19"/>
    <p:sldId id="277" r:id="rId20"/>
    <p:sldId id="278" r:id="rId21"/>
    <p:sldId id="314" r:id="rId22"/>
    <p:sldId id="316" r:id="rId23"/>
    <p:sldId id="317" r:id="rId24"/>
    <p:sldId id="319" r:id="rId25"/>
    <p:sldId id="321" r:id="rId26"/>
    <p:sldId id="318" r:id="rId27"/>
    <p:sldId id="320" r:id="rId28"/>
    <p:sldId id="322" r:id="rId29"/>
    <p:sldId id="323" r:id="rId30"/>
    <p:sldId id="293" r:id="rId31"/>
    <p:sldId id="291" r:id="rId32"/>
    <p:sldId id="324" r:id="rId33"/>
    <p:sldId id="305" r:id="rId34"/>
    <p:sldId id="325" r:id="rId35"/>
    <p:sldId id="326" r:id="rId36"/>
    <p:sldId id="327" r:id="rId37"/>
    <p:sldId id="288" r:id="rId38"/>
    <p:sldId id="283" r:id="rId3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76517-CCE2-43BB-B263-DE893D5B2479}" type="datetimeFigureOut">
              <a:rPr lang="hu-HU" smtClean="0"/>
              <a:pPr/>
              <a:t>2024. 05. 14.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2CFB2-F6D1-4899-BC5D-F8DEA1CCE76B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Partium=</a:t>
            </a:r>
            <a:r>
              <a:rPr lang="hu-HU" baseline="0" dirty="0"/>
              <a:t> részek</a:t>
            </a:r>
          </a:p>
          <a:p>
            <a:r>
              <a:rPr lang="hu-H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Partium a mai Románia legnyugatibb részén található történelmi, földrajzi terület.</a:t>
            </a:r>
          </a:p>
          <a:p>
            <a:r>
              <a:rPr lang="hu-H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 elnevezés a középkori latin </a:t>
            </a:r>
            <a:r>
              <a:rPr lang="hu-H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dominus</a:t>
            </a:r>
            <a:r>
              <a:rPr lang="hu-H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partium</a:t>
            </a:r>
            <a:r>
              <a:rPr lang="hu-H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regni</a:t>
            </a:r>
            <a:r>
              <a:rPr lang="hu-H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Hungariae azaz „Magyarország részeinek ura” kifejezésből származik, és arra a néhány kelet-magyarországi vármegyére utal, amelyek Magyarország három részre szakadása után az erdélyi fejedelem uralma alá kerültek.</a:t>
            </a:r>
          </a:p>
          <a:p>
            <a:r>
              <a:rPr lang="hu-H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Partiumot olykor magyar nevén „Részek”</a:t>
            </a:r>
            <a:r>
              <a:rPr lang="hu-H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-ként</a:t>
            </a:r>
            <a:r>
              <a:rPr lang="hu-H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említik.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2CFB2-F6D1-4899-BC5D-F8DEA1CCE76B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2CFB2-F6D1-4899-BC5D-F8DEA1CCE76B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1831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0C87-DAB1-428B-BA05-20DCB21E3EDC}" type="datetimeFigureOut">
              <a:rPr lang="hu-HU" smtClean="0"/>
              <a:pPr/>
              <a:t>2024. 05. 14.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7FE7-C409-450F-896E-15BAED864910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0C87-DAB1-428B-BA05-20DCB21E3EDC}" type="datetimeFigureOut">
              <a:rPr lang="hu-HU" smtClean="0"/>
              <a:pPr/>
              <a:t>2024. 05. 14.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7FE7-C409-450F-896E-15BAED86491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0C87-DAB1-428B-BA05-20DCB21E3EDC}" type="datetimeFigureOut">
              <a:rPr lang="hu-HU" smtClean="0"/>
              <a:pPr/>
              <a:t>2024. 05. 14.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7FE7-C409-450F-896E-15BAED86491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0C87-DAB1-428B-BA05-20DCB21E3EDC}" type="datetimeFigureOut">
              <a:rPr lang="hu-HU" smtClean="0"/>
              <a:pPr/>
              <a:t>2024. 05. 14.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7FE7-C409-450F-896E-15BAED86491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0C87-DAB1-428B-BA05-20DCB21E3EDC}" type="datetimeFigureOut">
              <a:rPr lang="hu-HU" smtClean="0"/>
              <a:pPr/>
              <a:t>2024. 05. 14.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C537FE7-C409-450F-896E-15BAED86491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0C87-DAB1-428B-BA05-20DCB21E3EDC}" type="datetimeFigureOut">
              <a:rPr lang="hu-HU" smtClean="0"/>
              <a:pPr/>
              <a:t>2024. 05. 14.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7FE7-C409-450F-896E-15BAED86491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0C87-DAB1-428B-BA05-20DCB21E3EDC}" type="datetimeFigureOut">
              <a:rPr lang="hu-HU" smtClean="0"/>
              <a:pPr/>
              <a:t>2024. 05. 14.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7FE7-C409-450F-896E-15BAED86491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0C87-DAB1-428B-BA05-20DCB21E3EDC}" type="datetimeFigureOut">
              <a:rPr lang="hu-HU" smtClean="0"/>
              <a:pPr/>
              <a:t>2024. 05. 14.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7FE7-C409-450F-896E-15BAED86491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0C87-DAB1-428B-BA05-20DCB21E3EDC}" type="datetimeFigureOut">
              <a:rPr lang="hu-HU" smtClean="0"/>
              <a:pPr/>
              <a:t>2024. 05. 14.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7FE7-C409-450F-896E-15BAED86491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0C87-DAB1-428B-BA05-20DCB21E3EDC}" type="datetimeFigureOut">
              <a:rPr lang="hu-HU" smtClean="0"/>
              <a:pPr/>
              <a:t>2024. 05. 14.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7FE7-C409-450F-896E-15BAED86491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u-HU">
                <a:solidFill>
                  <a:schemeClr val="lt1"/>
                </a:solidFill>
                <a:latin typeface="+mn-lt"/>
                <a:ea typeface="+mn-ea"/>
                <a:cs typeface="+mn-cs"/>
              </a:rPr>
              <a:t>Kép beszúrásához kattintson az ikonra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0C87-DAB1-428B-BA05-20DCB21E3EDC}" type="datetimeFigureOut">
              <a:rPr lang="hu-HU" smtClean="0"/>
              <a:pPr/>
              <a:t>2024. 05. 14.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7FE7-C409-450F-896E-15BAED86491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470C87-DAB1-428B-BA05-20DCB21E3EDC}" type="datetimeFigureOut">
              <a:rPr lang="hu-HU" smtClean="0"/>
              <a:pPr/>
              <a:t>2024. 05. 14.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C537FE7-C409-450F-896E-15BAED86491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8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hu.wikipedia.org/w/index.php?title=F%C3%A1jl:Nagyv%C3%A1radi_%C3%81llami_Szinh%C3%A1z.JPG&amp;filetimestamp=20090228185536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Janu%C3%A1r_7." TargetMode="External"/><Relationship Id="rId2" Type="http://schemas.openxmlformats.org/officeDocument/2006/relationships/hyperlink" Target="https://hu.wikipedia.org/wiki/1764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Erdélyi kirándulás </a:t>
            </a:r>
            <a:br>
              <a:rPr lang="hu-HU" dirty="0"/>
            </a:br>
            <a:r>
              <a:rPr lang="hu-HU" dirty="0"/>
              <a:t>ELŐKÉSZÍTÉSE</a:t>
            </a:r>
            <a:br>
              <a:rPr lang="hu-HU" dirty="0"/>
            </a:br>
            <a:r>
              <a:rPr lang="hu-HU" dirty="0"/>
              <a:t>2024. május 27-31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  <p:transition spd="slow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v-zrajz-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34524"/>
            <a:ext cx="8397770" cy="6323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image3.slideserve.com/6152380/slide8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632848" cy="57246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tavak-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tavak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531" y="188640"/>
            <a:ext cx="8544949" cy="6408712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5362" name="AutoShape 2" descr="data:image/png;base64,iVBORw0KGgoAAAANSUhEUgAABVYAAAMACAYAAADPPjzCAAAgAElEQVR4XuzYoREAAAgDMbr/0szwPuiqHOp3jgABAgQIECBAgAABAgQIECBAgAABAgSSwNLamAABAgQIECBAgAABAgQIECBAgAABAgROWPUE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J/ICM8AACAASURBV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g0MDggAADlpJREFU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ECAAAECBAgQIECAQBQQViOYOQECBAgQIECAAAECBAgQIECAAAECBIRVP0CAAAECBAgQIECAAAECBAgQIECAAIEoIKxGMHMCBAgQIECAAAECBAgQIECAAAECBAgIq36AAAECBAgQIECAAAECBAgQIECAAAECUUBYjWDmBAgQIECAAAECBAgQIECAAAECBAgQEFb9AAECBAgQIECAAAECBAgQIECAAAECBKKAsBrBzAkQIECAAAECBAgQIECAAAECBAgQICCs+gECBAgQIECAAAECBAgQIECAAAECBAhEAWE1gpkTIECAAAECBAgQIECAAAECBAgQIEBAWPUDBAgQIECAAAECBAgQIECAAAECBAgQiALCagQzJ0CAAAECBAgQIECAAAECBAgQIECAgLDqBwgQIECAAAECBAgQIECAAAECBAgQIBAFhNUIZk6AAAECBAgQIECAAAECBAgQIECAAAFh1Q8QIECAAAECBAgQIECAAAECBAgQIEAgCgirEcycAAECBAgQIECAAAECBAgQIECAAAECwqofIECAAAECBAgQIPDt2CENAAAAwzD/rqdhvPyoORoBAgQIECBAgAABAlNAWJ1g5gQIECBAgAABAgQIECBAgAABAgQIEBBWfYAAAQIECBAgQIAAAQIECBAgQIAAAQJTQFidYOYECBAgQIAAAQIECBAgQIAAAQIECBAQVn2AAAECBAgQIECAAAECBAgQIECAAAECU0BYnWDmBAgQIECAAAECBAgQIECAAAECBAgQEFZ9gAABAgQIECBAgAABAgQIECBAgAABAlNAWJ1g5gQIECBAgAABAgQIECBAgAABAgQIEBBWfYAAAQIECBAgQIAAAQIECBAgQIAAAQJTQFidYOYECBAgQIAAAQIECBAgQIAAAQIECBAQVn2AAAECBAgQIECAAAECBAgQIECAAAECU0BYnWDmBAgQIECAAAECBAgQIECAAAECBAgQEFZ9gAABAgQIECBAgAABAgQIECBAgAABAlNAWJ1g5gQIECBAgAABAgQIECBAgAABAgQIEBBWfYAAAQIECBAgQIAAAQIECBAgQIAAAQJTQFidYOYECBAgQIAAAQIECBAgQIAAAQIECBAQVn2AAAECBAgQIECAAAECBAgQIECAAAECU0BYnWDmBAgQIECAAAECBAgQIECAAAECBAgQEFZ9gAABAgQIECBAgAABAgQIECBAgAABAlNAWJ1g5gQIECBAgAABAgQIECBAgAABAgQIEBBWfYAAAQIECBAgQIAAAQIECBAgQIAAAQJTQFidYOYECBAgQIAAAQIECBAgQIAAAQIECBAQVn2AAAECBAgQIECAAAECBAgQIECAAAECU0BYnWDmBAgQIECAAAECBAgQIECAAAECBAgQCDdqAwEFW9veAAAAAElFTkSuQmCC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539750" y="1557338"/>
            <a:ext cx="8050213" cy="452596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5364" name="Picture 4" descr="KÃ©ptalÃ¡lat a kÃ¶vetkezÅre: âerdÃ©ly fÃ¶ldrajza pptâ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 flipH="1" flipV="1">
            <a:off x="6588224" y="9189639"/>
            <a:ext cx="170305" cy="12834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Területe: 103000 km2</a:t>
            </a:r>
          </a:p>
          <a:p>
            <a:r>
              <a:rPr lang="hu-HU" dirty="0"/>
              <a:t>Erdély fővárosa: Kolozsvár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Egyéb+(ukrán,szerb,+szlovák,+bolgár,+horvát,+cseh,+zsidó+stb.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158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52388"/>
            <a:ext cx="8096250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48" name="Group 180"/>
          <p:cNvGraphicFramePr>
            <a:graphicFrameLocks noGrp="1"/>
          </p:cNvGraphicFramePr>
          <p:nvPr/>
        </p:nvGraphicFramePr>
        <p:xfrm>
          <a:off x="860425" y="128588"/>
          <a:ext cx="9904413" cy="6600834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4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7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671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kumimoji="0" lang="hu-HU" altLang="hu-H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Helység</a:t>
                      </a:r>
                      <a:endParaRPr kumimoji="0" lang="hu-HU" altLang="hu-H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Magyarok (2002)</a:t>
                      </a:r>
                      <a:endParaRPr kumimoji="0" lang="hu-HU" altLang="hu-H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18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1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száma (fő)</a:t>
                      </a:r>
                      <a:endParaRPr kumimoji="0" lang="hu-HU" altLang="hu-HU" sz="18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aránya (%)</a:t>
                      </a:r>
                      <a:endParaRPr kumimoji="0" lang="hu-HU" altLang="hu-H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Marosvásárhely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70 108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46,9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Kolozsvár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60 287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19,0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Nagyvárad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56 985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27,6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Sepsiszentgyörgy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46 113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76,4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Szatmárnémeti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45 298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39,3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Székelyudvarhely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35 357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95,7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Csíkszereda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34 359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82,7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Temesvár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24 287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7,2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Brassó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23 176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8,1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Arad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22 492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13,0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Nagybánya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20 466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15,0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Kézdivásárhely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18 366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97,1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Gyergyószentmiklós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17 524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88,1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Nagykároly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12 596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55,3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Zilah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11 016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17,6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Nagyszalonta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10 335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55,0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16457" name="Picture 13" descr="magnify-clip">
            <a:hlinkClick r:id="rId2" tooltip="A kép nagyítása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00" y="5211763"/>
            <a:ext cx="1428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/>
              <a:t>Érdekességek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hu-HU" sz="2000" dirty="0">
                <a:latin typeface="+mj-lt"/>
              </a:rPr>
              <a:t>Gyergyó- Csík és Háromszék az egész Kárpát-medence </a:t>
            </a:r>
            <a:r>
              <a:rPr lang="hu-HU" sz="2000" dirty="0">
                <a:solidFill>
                  <a:srgbClr val="FFFF00"/>
                </a:solidFill>
                <a:latin typeface="+mj-lt"/>
              </a:rPr>
              <a:t>leghidegebb </a:t>
            </a:r>
          </a:p>
          <a:p>
            <a:r>
              <a:rPr lang="hu-HU" sz="2000" dirty="0">
                <a:latin typeface="+mj-lt"/>
              </a:rPr>
              <a:t>Területei</a:t>
            </a:r>
          </a:p>
          <a:p>
            <a:endParaRPr lang="hu-HU" sz="1800" dirty="0"/>
          </a:p>
          <a:p>
            <a:r>
              <a:rPr lang="hu-HU" sz="1800" dirty="0">
                <a:solidFill>
                  <a:srgbClr val="FFFF00"/>
                </a:solidFill>
                <a:latin typeface="Comic Sans MS" pitchFamily="66" charset="0"/>
              </a:rPr>
              <a:t>Télen nem ritka a </a:t>
            </a:r>
            <a:r>
              <a:rPr lang="hu-HU" sz="1800" dirty="0">
                <a:solidFill>
                  <a:srgbClr val="FFC000"/>
                </a:solidFill>
                <a:latin typeface="Comic Sans MS" pitchFamily="66" charset="0"/>
              </a:rPr>
              <a:t>-30 fokos hideg </a:t>
            </a:r>
          </a:p>
          <a:p>
            <a:r>
              <a:rPr lang="hu-HU" sz="1800" dirty="0">
                <a:solidFill>
                  <a:srgbClr val="FFFF00"/>
                </a:solidFill>
                <a:latin typeface="Comic Sans MS" pitchFamily="66" charset="0"/>
              </a:rPr>
              <a:t>a </a:t>
            </a:r>
            <a:r>
              <a:rPr lang="hu-HU" sz="1800" dirty="0" err="1">
                <a:solidFill>
                  <a:srgbClr val="FFFF00"/>
                </a:solidFill>
                <a:latin typeface="Comic Sans MS" pitchFamily="66" charset="0"/>
              </a:rPr>
              <a:t>Kovászna</a:t>
            </a:r>
            <a:r>
              <a:rPr lang="hu-HU" sz="1800" dirty="0">
                <a:solidFill>
                  <a:srgbClr val="FFFF00"/>
                </a:solidFill>
                <a:latin typeface="Comic Sans MS" pitchFamily="66" charset="0"/>
              </a:rPr>
              <a:t> megyei Bodzafordulót nem véletlenül hívják </a:t>
            </a:r>
          </a:p>
          <a:p>
            <a:r>
              <a:rPr lang="hu-HU" sz="1800" dirty="0">
                <a:solidFill>
                  <a:srgbClr val="FFFF00"/>
                </a:solidFill>
                <a:latin typeface="Comic Sans MS" pitchFamily="66" charset="0"/>
              </a:rPr>
              <a:t>Kis </a:t>
            </a:r>
            <a:r>
              <a:rPr lang="hu-HU" sz="1800" dirty="0" err="1">
                <a:solidFill>
                  <a:srgbClr val="FFFF00"/>
                </a:solidFill>
                <a:latin typeface="Comic Sans MS" pitchFamily="66" charset="0"/>
              </a:rPr>
              <a:t>-Szibériának</a:t>
            </a:r>
            <a:r>
              <a:rPr lang="hu-HU" sz="18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b="1" dirty="0"/>
              <a:t>Polgármester:</a:t>
            </a:r>
            <a:r>
              <a:rPr lang="hu-HU" dirty="0"/>
              <a:t> Fogas az idő, az igaz, de itt ilyen a tél. Áram van, víz van, a hivatalnak van annyi fája, hogy a szükségeseknek odaadhassuk.</a:t>
            </a:r>
          </a:p>
          <a:p>
            <a:r>
              <a:rPr lang="hu-HU" b="1" dirty="0"/>
              <a:t>Riporter:</a:t>
            </a:r>
            <a:r>
              <a:rPr lang="hu-HU" dirty="0"/>
              <a:t> És milyen rendkívüli intézkedéseket terveznek a nagy hidegre tekintettel?</a:t>
            </a:r>
          </a:p>
          <a:p>
            <a:r>
              <a:rPr lang="hu-HU" b="1" dirty="0"/>
              <a:t>Polgármester:</a:t>
            </a:r>
            <a:r>
              <a:rPr lang="hu-HU" dirty="0"/>
              <a:t> ??? (azaz: nagy csend)</a:t>
            </a:r>
          </a:p>
          <a:p>
            <a:r>
              <a:rPr lang="hu-HU" b="1" dirty="0"/>
              <a:t>Riporter:</a:t>
            </a:r>
            <a:r>
              <a:rPr lang="hu-HU" dirty="0"/>
              <a:t> </a:t>
            </a:r>
            <a:r>
              <a:rPr lang="hu-HU" dirty="0" err="1"/>
              <a:t>Ööö</a:t>
            </a:r>
            <a:r>
              <a:rPr lang="hu-HU" dirty="0"/>
              <a:t>..,. arra gondolok tehát, hogy mik azok a döntések, melyek eltérnek a normális életviteltől?</a:t>
            </a:r>
          </a:p>
          <a:p>
            <a:r>
              <a:rPr lang="hu-HU" b="1" dirty="0"/>
              <a:t>Polgármester:</a:t>
            </a:r>
            <a:r>
              <a:rPr lang="hu-HU" dirty="0"/>
              <a:t> (kis csönd után) </a:t>
            </a:r>
            <a:r>
              <a:rPr lang="hu-HU" dirty="0" err="1"/>
              <a:t>Éccakára</a:t>
            </a:r>
            <a:r>
              <a:rPr lang="hu-HU" dirty="0"/>
              <a:t> </a:t>
            </a:r>
            <a:r>
              <a:rPr lang="hu-HU" dirty="0" err="1"/>
              <a:t>begyühet</a:t>
            </a:r>
            <a:r>
              <a:rPr lang="hu-HU" dirty="0"/>
              <a:t> a kutya.</a:t>
            </a:r>
          </a:p>
        </p:txBody>
      </p:sp>
    </p:spTree>
  </p:cSld>
  <p:clrMapOvr>
    <a:masterClrMapping/>
  </p:clrMapOvr>
  <p:transition spd="slow">
    <p:split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www.szeretlekmagyarorszag.hu/wp-content/uploads/2014/01/erdely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294220" cy="5548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Erdély neve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Neve a magyar „erdő-elő” kifejezésből származik.</a:t>
            </a:r>
          </a:p>
          <a:p>
            <a:r>
              <a:rPr lang="hu-HU" sz="2400" dirty="0">
                <a:solidFill>
                  <a:srgbClr val="FFFF00"/>
                </a:solidFill>
                <a:latin typeface="Comic Sans MS" pitchFamily="66" charset="0"/>
              </a:rPr>
              <a:t>Latinul Transsylvania éppen az ellentéte, hiszen az „erdőn- túl” kifejezésre használható</a:t>
            </a:r>
            <a:r>
              <a:rPr lang="hu-HU" sz="2400" dirty="0">
                <a:latin typeface="Comic Sans MS" pitchFamily="66" charset="0"/>
              </a:rPr>
              <a:t>.</a:t>
            </a:r>
          </a:p>
        </p:txBody>
      </p:sp>
      <p:pic>
        <p:nvPicPr>
          <p:cNvPr id="6" name="Tartalom helye 5" descr="Erdély+földrajza+-+Erdély+jelképe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1484784"/>
            <a:ext cx="5111750" cy="3833813"/>
          </a:xfrm>
        </p:spPr>
      </p:pic>
    </p:spTree>
  </p:cSld>
  <p:clrMapOvr>
    <a:masterClrMapping/>
  </p:clrMapOvr>
  <p:transition spd="slow"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KÜRTŐS KALÁCS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hu-HU" sz="1800" dirty="0">
                <a:solidFill>
                  <a:srgbClr val="FFC000"/>
                </a:solidFill>
                <a:latin typeface="Comic Sans MS" pitchFamily="66" charset="0"/>
              </a:rPr>
              <a:t>Hagyományos Székelyföldi étel, régen ünnepnapokra, esküvőkre sütötték a háziasszonyok.</a:t>
            </a:r>
          </a:p>
          <a:p>
            <a:endParaRPr lang="hu-HU" sz="1800" dirty="0">
              <a:solidFill>
                <a:srgbClr val="FFC000"/>
              </a:solidFill>
              <a:latin typeface="Comic Sans MS" pitchFamily="66" charset="0"/>
            </a:endParaRPr>
          </a:p>
          <a:p>
            <a:r>
              <a:rPr lang="hu-HU" sz="1800" dirty="0">
                <a:solidFill>
                  <a:srgbClr val="FFC000"/>
                </a:solidFill>
                <a:latin typeface="Comic Sans MS" pitchFamily="66" charset="0"/>
              </a:rPr>
              <a:t>Manapság egész hazánkban elterjedt édesség.</a:t>
            </a:r>
          </a:p>
          <a:p>
            <a:endParaRPr lang="hu-HU" sz="1800" dirty="0">
              <a:solidFill>
                <a:srgbClr val="FFC000"/>
              </a:solidFill>
              <a:latin typeface="Comic Sans MS" pitchFamily="66" charset="0"/>
            </a:endParaRPr>
          </a:p>
          <a:p>
            <a:r>
              <a:rPr lang="hu-HU" sz="1800" dirty="0">
                <a:solidFill>
                  <a:srgbClr val="FFC000"/>
                </a:solidFill>
                <a:latin typeface="Comic Sans MS" pitchFamily="66" charset="0"/>
              </a:rPr>
              <a:t>A hagyományos ízeket, itt lehet megkóstolni: Székelyudvarhelyen, </a:t>
            </a:r>
            <a:r>
              <a:rPr lang="hu-HU" sz="1800" dirty="0" err="1">
                <a:solidFill>
                  <a:srgbClr val="FFC000"/>
                </a:solidFill>
                <a:latin typeface="Comic Sans MS" pitchFamily="66" charset="0"/>
              </a:rPr>
              <a:t>Farkaslakán</a:t>
            </a:r>
            <a:r>
              <a:rPr lang="hu-HU" sz="1800" dirty="0">
                <a:solidFill>
                  <a:srgbClr val="FFC000"/>
                </a:solidFill>
                <a:latin typeface="Comic Sans MS" pitchFamily="66" charset="0"/>
              </a:rPr>
              <a:t>, a Gyilkos-tónál és </a:t>
            </a:r>
            <a:r>
              <a:rPr lang="hu-HU" sz="1800" dirty="0" err="1">
                <a:solidFill>
                  <a:srgbClr val="FFC000"/>
                </a:solidFill>
                <a:latin typeface="Comic Sans MS" pitchFamily="66" charset="0"/>
              </a:rPr>
              <a:t>Szovátán</a:t>
            </a:r>
            <a:r>
              <a:rPr lang="hu-HU" sz="1800" dirty="0">
                <a:solidFill>
                  <a:srgbClr val="FFC00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5" name="Tartalom helye 4" descr="fenykep-109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1772816"/>
            <a:ext cx="5111750" cy="3509560"/>
          </a:xfrm>
        </p:spPr>
      </p:pic>
    </p:spTree>
  </p:cSld>
  <p:clrMapOvr>
    <a:masterClrMapping/>
  </p:clrMapOvr>
  <p:transition spd="slow">
    <p:strips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3F61104-AE0D-0F07-E9B5-E38E517B4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Útvonal</a:t>
            </a:r>
          </a:p>
        </p:txBody>
      </p:sp>
      <p:pic>
        <p:nvPicPr>
          <p:cNvPr id="6" name="Tartalom helye 5" descr="A képen szöveg, képernyőkép, szoftver, szám látható&#10;&#10;Automatikusan generált leírás">
            <a:extLst>
              <a:ext uri="{FF2B5EF4-FFF2-40B4-BE49-F238E27FC236}">
                <a16:creationId xmlns:a16="http://schemas.microsoft.com/office/drawing/2014/main" id="{A339DC5E-39F9-F7BB-2A1A-2C7463E5CD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32" t="17125" r="3922" b="11903"/>
          <a:stretch/>
        </p:blipFill>
        <p:spPr bwMode="auto">
          <a:xfrm>
            <a:off x="278113" y="1772816"/>
            <a:ext cx="8587773" cy="39178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0165143"/>
      </p:ext>
    </p:extLst>
  </p:cSld>
  <p:clrMapOvr>
    <a:masterClrMapping/>
  </p:clrMapOvr>
  <p:transition spd="slow">
    <p:wheel spokes="8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7D8C44-00B5-57DD-9C07-97172149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Gyergyóalfalu</a:t>
            </a:r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8DD5EF0-0403-A487-9951-6DEEA574009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u-HU" dirty="0"/>
              <a:t>Balázs József festőművész, grafikus </a:t>
            </a:r>
          </a:p>
          <a:p>
            <a:r>
              <a:rPr lang="hu-HU" dirty="0"/>
              <a:t>1954-ben született</a:t>
            </a:r>
          </a:p>
          <a:p>
            <a:r>
              <a:rPr lang="hu-HU" dirty="0" err="1"/>
              <a:t>Gyergyóalfaluban</a:t>
            </a:r>
            <a:r>
              <a:rPr lang="hu-HU" dirty="0"/>
              <a:t>.</a:t>
            </a:r>
          </a:p>
          <a:p>
            <a:r>
              <a:rPr lang="hu-HU" b="1" i="0" dirty="0">
                <a:solidFill>
                  <a:srgbClr val="000000"/>
                </a:solidFill>
                <a:effectLst/>
                <a:highlight>
                  <a:srgbClr val="F4F3A8"/>
                </a:highlight>
                <a:latin typeface="Times New Roman" panose="02020603050405020304" pitchFamily="18" charset="0"/>
              </a:rPr>
              <a:t>keresztalja</a:t>
            </a:r>
            <a:r>
              <a:rPr lang="hu-HU" b="0" i="0" dirty="0">
                <a:solidFill>
                  <a:srgbClr val="000000"/>
                </a:solidFill>
                <a:effectLst/>
                <a:highlight>
                  <a:srgbClr val="F4F3A8"/>
                </a:highlight>
                <a:latin typeface="Times New Roman" panose="02020603050405020304" pitchFamily="18" charset="0"/>
              </a:rPr>
              <a:t>: szent helyekre igyekvő zarándokcsoport, búcsús közösség</a:t>
            </a:r>
          </a:p>
          <a:p>
            <a:r>
              <a:rPr lang="hu-HU" dirty="0">
                <a:solidFill>
                  <a:srgbClr val="000000"/>
                </a:solidFill>
                <a:highlight>
                  <a:srgbClr val="F4F3A8"/>
                </a:highlight>
                <a:latin typeface="Times New Roman" panose="02020603050405020304" pitchFamily="18" charset="0"/>
              </a:rPr>
              <a:t>Pünkösdi búcsúeredete</a:t>
            </a:r>
            <a:r>
              <a:rPr lang="hu-HU" b="0" i="0" dirty="0">
                <a:solidFill>
                  <a:srgbClr val="000000"/>
                </a:solidFill>
                <a:effectLst/>
                <a:highlight>
                  <a:srgbClr val="F4F3A8"/>
                </a:highlight>
                <a:latin typeface="Times New Roman" panose="02020603050405020304" pitchFamily="18" charset="0"/>
              </a:rPr>
              <a:t>.</a:t>
            </a:r>
            <a:endParaRPr lang="hu-HU" dirty="0"/>
          </a:p>
        </p:txBody>
      </p:sp>
      <p:pic>
        <p:nvPicPr>
          <p:cNvPr id="2050" name="Picture 2" descr="Egy nap se múljék el vonás nélkül: a világjárványban is ...">
            <a:extLst>
              <a:ext uri="{FF2B5EF4-FFF2-40B4-BE49-F238E27FC236}">
                <a16:creationId xmlns:a16="http://schemas.microsoft.com/office/drawing/2014/main" id="{BC50E369-099C-BD66-52B8-5CA94554C24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46" y="1600200"/>
            <a:ext cx="301730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078103"/>
      </p:ext>
    </p:extLst>
  </p:cSld>
  <p:clrMapOvr>
    <a:masterClrMapping/>
  </p:clrMapOvr>
  <p:transition spd="slow">
    <p:wheel spokes="8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05AAE7-530F-556A-3F43-2F68D1328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Gyergyószárhegy Lázár kastély</a:t>
            </a:r>
          </a:p>
        </p:txBody>
      </p:sp>
      <p:pic>
        <p:nvPicPr>
          <p:cNvPr id="3074" name="Picture 2" descr="Gyergyószárhegy, Lázár-kastély">
            <a:extLst>
              <a:ext uri="{FF2B5EF4-FFF2-40B4-BE49-F238E27FC236}">
                <a16:creationId xmlns:a16="http://schemas.microsoft.com/office/drawing/2014/main" id="{E1B36FDE-AFC2-BE1B-C3A8-139EE7ADAF2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6" y="2420888"/>
            <a:ext cx="4454643" cy="295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yergyószárhegy, Lázár-kastély, Lovagterem">
            <a:extLst>
              <a:ext uri="{FF2B5EF4-FFF2-40B4-BE49-F238E27FC236}">
                <a16:creationId xmlns:a16="http://schemas.microsoft.com/office/drawing/2014/main" id="{C8314996-DA12-AA74-4494-4D8FFCF0DE1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845062"/>
      </p:ext>
    </p:extLst>
  </p:cSld>
  <p:clrMapOvr>
    <a:masterClrMapping/>
  </p:clrMapOvr>
  <p:transition spd="slow">
    <p:wheel spokes="8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DCA6DB7-37DD-FAA7-48C3-D3FA336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Orotva</a:t>
            </a:r>
            <a:r>
              <a:rPr lang="hu-HU" dirty="0"/>
              <a:t> Halasági-Csibi gyógynövényes kert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903FE96-B3E1-A373-F524-C4838D34C02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EC57302C-86F9-48DB-5E71-73DB31707FA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440016"/>
      </p:ext>
    </p:extLst>
  </p:cSld>
  <p:clrMapOvr>
    <a:masterClrMapping/>
  </p:clrMapOvr>
  <p:transition spd="slow">
    <p:wheel spokes="8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314AF8-763F-EA57-F726-E690C0FEC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Gyergyószentmiklós</a:t>
            </a:r>
          </a:p>
        </p:txBody>
      </p:sp>
      <p:pic>
        <p:nvPicPr>
          <p:cNvPr id="9" name="Tartalom helye 8" descr="A képen kültéri, felhő, ég, fű látható&#10;&#10;Automatikusan generált leírás">
            <a:extLst>
              <a:ext uri="{FF2B5EF4-FFF2-40B4-BE49-F238E27FC236}">
                <a16:creationId xmlns:a16="http://schemas.microsoft.com/office/drawing/2014/main" id="{8929EAB5-7BF2-A811-594D-4F1001E5A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7154" y="1600200"/>
            <a:ext cx="7069691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925623"/>
      </p:ext>
    </p:extLst>
  </p:cSld>
  <p:clrMapOvr>
    <a:masterClrMapping/>
  </p:clrMapOvr>
  <p:transition spd="slow">
    <p:wheel spokes="8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7ED512-3022-FBCE-0736-868B6CE13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Békás-szoros</a:t>
            </a:r>
          </a:p>
        </p:txBody>
      </p:sp>
      <p:pic>
        <p:nvPicPr>
          <p:cNvPr id="7172" name="Picture 4" descr="Békás-szoros – Wikipédia">
            <a:extLst>
              <a:ext uri="{FF2B5EF4-FFF2-40B4-BE49-F238E27FC236}">
                <a16:creationId xmlns:a16="http://schemas.microsoft.com/office/drawing/2014/main" id="{5239BD4C-4130-7977-F332-FC5F12B6986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90" y="1844824"/>
            <a:ext cx="3941511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Békási-szoros (Békás-szoros) #welovetransylvania #világkörüliutazás #n... |  TikTok">
            <a:extLst>
              <a:ext uri="{FF2B5EF4-FFF2-40B4-BE49-F238E27FC236}">
                <a16:creationId xmlns:a16="http://schemas.microsoft.com/office/drawing/2014/main" id="{AB095616-2ED5-92F6-934F-B477D24921C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00808"/>
            <a:ext cx="2514519" cy="449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974234"/>
      </p:ext>
    </p:extLst>
  </p:cSld>
  <p:clrMapOvr>
    <a:masterClrMapping/>
  </p:clrMapOvr>
  <p:transition spd="slow">
    <p:wheel spokes="8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AE19D63-3D83-4DCF-73A6-D5D458EA0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Gyilkos-tó</a:t>
            </a:r>
          </a:p>
        </p:txBody>
      </p:sp>
      <p:sp>
        <p:nvSpPr>
          <p:cNvPr id="3" name="AutoShape 2" descr="Gyergyószentmiklós látnivalók">
            <a:extLst>
              <a:ext uri="{FF2B5EF4-FFF2-40B4-BE49-F238E27FC236}">
                <a16:creationId xmlns:a16="http://schemas.microsoft.com/office/drawing/2014/main" id="{C1465E26-E707-F810-6B66-E8BED5D4DC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AutoShape 4" descr="Gyergyószentmiklós látnivalók">
            <a:extLst>
              <a:ext uri="{FF2B5EF4-FFF2-40B4-BE49-F238E27FC236}">
                <a16:creationId xmlns:a16="http://schemas.microsoft.com/office/drawing/2014/main" id="{07A51AE6-A3BD-B2B4-A037-EE4DA3E103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126" name="Picture 6" descr="Békás szoros és Gyilkos tó Erdélyben | Érdekes Világ">
            <a:extLst>
              <a:ext uri="{FF2B5EF4-FFF2-40B4-BE49-F238E27FC236}">
                <a16:creationId xmlns:a16="http://schemas.microsoft.com/office/drawing/2014/main" id="{294B9D09-7249-DB2A-51F6-1F753AB5F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78" y="1730927"/>
            <a:ext cx="7813243" cy="485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273467"/>
      </p:ext>
    </p:extLst>
  </p:cSld>
  <p:clrMapOvr>
    <a:masterClrMapping/>
  </p:clrMapOvr>
  <p:transition spd="slow">
    <p:wheel spokes="8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9BD2A7E-6760-B3E9-CDD1-58314EB3E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Madéfalva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E283D11-A875-E4E5-D094-37B63A93A6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hu-HU" b="0" i="0" u="none" strike="noStrike" dirty="0"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2" tooltip="1764"/>
              </a:rPr>
              <a:t>1764</a:t>
            </a:r>
            <a:r>
              <a:rPr lang="hu-HU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 </a:t>
            </a:r>
            <a:r>
              <a:rPr lang="hu-HU" b="0" i="0" u="none" strike="noStrike" dirty="0"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3" tooltip="Január 7."/>
              </a:rPr>
              <a:t>január 7-én</a:t>
            </a:r>
            <a:r>
              <a:rPr lang="hu-HU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</a:p>
          <a:p>
            <a:pPr algn="just"/>
            <a:r>
              <a:rPr lang="hu-HU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az osztrák császári katonaság itt mészárolt le több száz székelyt, akik tiltakoztak a határőrezred felállítása ellen, és az adóztatás ellen. Ezt a gyalázatos eseményt „</a:t>
            </a:r>
            <a:r>
              <a:rPr lang="hu-HU" b="0" i="0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siculicidium-nak</a:t>
            </a:r>
            <a:r>
              <a:rPr lang="hu-HU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”=„madéfalvi vesze-delemnek” nevezik.</a:t>
            </a:r>
            <a:endParaRPr lang="hu-HU" dirty="0"/>
          </a:p>
        </p:txBody>
      </p:sp>
      <p:pic>
        <p:nvPicPr>
          <p:cNvPr id="8194" name="Picture 2" descr="A madéfalvi veszedelem emlékműve">
            <a:extLst>
              <a:ext uri="{FF2B5EF4-FFF2-40B4-BE49-F238E27FC236}">
                <a16:creationId xmlns:a16="http://schemas.microsoft.com/office/drawing/2014/main" id="{F48E5D6B-4282-21D5-7E80-3C9D82573E5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748631"/>
            <a:ext cx="31750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844193"/>
      </p:ext>
    </p:extLst>
  </p:cSld>
  <p:clrMapOvr>
    <a:masterClrMapping/>
  </p:clrMapOvr>
  <p:transition spd="slow">
    <p:wheel spokes="8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7D7FBB0-D512-A1AE-8F50-94ED1572E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Csíksomlyói szűzanya kegyszobor</a:t>
            </a:r>
          </a:p>
        </p:txBody>
      </p:sp>
      <p:pic>
        <p:nvPicPr>
          <p:cNvPr id="9218" name="Picture 2" descr="A csíksomlyói Szűz Mária-szobor története | Magyar Kurír - katolikus  hírportál">
            <a:extLst>
              <a:ext uri="{FF2B5EF4-FFF2-40B4-BE49-F238E27FC236}">
                <a16:creationId xmlns:a16="http://schemas.microsoft.com/office/drawing/2014/main" id="{9BBF152E-F86F-F13B-8866-05E3EFAB7D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016" y="1600200"/>
            <a:ext cx="3295967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04241"/>
      </p:ext>
    </p:extLst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/>
              <a:t>FÖLDRAJZI FEKVÉS</a:t>
            </a:r>
            <a:br>
              <a:rPr lang="hu-HU" sz="2800" dirty="0"/>
            </a:br>
            <a:r>
              <a:rPr lang="hu-HU" sz="2800" dirty="0"/>
              <a:t>Területe: 103.000 km2</a:t>
            </a:r>
            <a:br>
              <a:rPr lang="hu-HU" sz="2800" dirty="0"/>
            </a:br>
            <a:r>
              <a:rPr lang="hu-HU" sz="2800" dirty="0"/>
              <a:t>Magyarország:93.030 km2</a:t>
            </a:r>
            <a:br>
              <a:rPr lang="hu-HU" sz="2800" dirty="0"/>
            </a:br>
            <a:r>
              <a:rPr lang="hu-HU" sz="2800" dirty="0"/>
              <a:t>Erdély fővárosa: Kolozsvár</a:t>
            </a:r>
          </a:p>
        </p:txBody>
      </p:sp>
      <p:pic>
        <p:nvPicPr>
          <p:cNvPr id="6" name="Tartalom helye 5" descr="kárpátm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1844824"/>
            <a:ext cx="7776864" cy="45909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hu-HU" dirty="0"/>
              <a:t>Csíksomlyó</a:t>
            </a:r>
          </a:p>
        </p:txBody>
      </p:sp>
      <p:pic>
        <p:nvPicPr>
          <p:cNvPr id="4" name="Tartalom helye 3" descr="szekely1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6303" y="1600200"/>
            <a:ext cx="3531394" cy="4708525"/>
          </a:xfrm>
        </p:spPr>
      </p:pic>
    </p:spTree>
  </p:cSld>
  <p:clrMapOvr>
    <a:masterClrMapping/>
  </p:clrMapOvr>
  <p:transition spd="slow">
    <p:wheel spokes="8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Szent Anna-tó</a:t>
            </a:r>
            <a:br>
              <a:rPr lang="hu-HU" dirty="0"/>
            </a:br>
            <a:endParaRPr lang="hu-HU" dirty="0"/>
          </a:p>
        </p:txBody>
      </p:sp>
      <p:pic>
        <p:nvPicPr>
          <p:cNvPr id="61448" name="Picture 8" descr="http://travellina.hu/wp-content/uploads/2017/08/szekely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7272808" cy="54546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F1A7AE5-3AD0-2930-5CFF-0035ABD88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Mohos tőzegláp</a:t>
            </a:r>
          </a:p>
        </p:txBody>
      </p:sp>
      <p:pic>
        <p:nvPicPr>
          <p:cNvPr id="10242" name="Picture 2" descr="A „Kukujzás posvány” avagy a Mohos-tőzegláp – Csámborgó">
            <a:extLst>
              <a:ext uri="{FF2B5EF4-FFF2-40B4-BE49-F238E27FC236}">
                <a16:creationId xmlns:a16="http://schemas.microsoft.com/office/drawing/2014/main" id="{C25A747A-ACC9-A44C-545E-3C8B8869F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06887"/>
            <a:ext cx="6192688" cy="452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207196"/>
      </p:ext>
    </p:extLst>
  </p:cSld>
  <p:clrMapOvr>
    <a:masterClrMapping/>
  </p:clrMapOvr>
  <p:transition spd="slow">
    <p:wheel spokes="8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AF2AEDA-4877-E433-6CEF-ACFC107B1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err="1"/>
              <a:t>Csernáton</a:t>
            </a:r>
            <a:endParaRPr lang="hu-HU" sz="320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E6B7A6E-B53F-3C2C-E5FC-52CCA0D9859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Székelyföld leggazdagabb skanzenje, a </a:t>
            </a:r>
            <a:r>
              <a:rPr lang="hu-HU" sz="2400" dirty="0" err="1"/>
              <a:t>Haszmann</a:t>
            </a:r>
            <a:r>
              <a:rPr lang="hu-HU" sz="2400" dirty="0"/>
              <a:t> Pál Múzeum.</a:t>
            </a:r>
          </a:p>
        </p:txBody>
      </p:sp>
      <p:pic>
        <p:nvPicPr>
          <p:cNvPr id="7170" name="Picture 2" descr="Haszmann Pál Múzeum (Csernáton) - Travel to Transylvania">
            <a:extLst>
              <a:ext uri="{FF2B5EF4-FFF2-40B4-BE49-F238E27FC236}">
                <a16:creationId xmlns:a16="http://schemas.microsoft.com/office/drawing/2014/main" id="{97E7EC3D-FA47-8702-C746-CD36721F7B9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761927"/>
            <a:ext cx="5111750" cy="287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700569"/>
      </p:ext>
    </p:extLst>
  </p:cSld>
  <p:clrMapOvr>
    <a:masterClrMapping/>
  </p:clrMapOvr>
  <p:transition spd="slow">
    <p:wheel spokes="8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8E064E-882F-46D7-935B-B2237F020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Sepsiszentgyörgy</a:t>
            </a:r>
          </a:p>
        </p:txBody>
      </p:sp>
      <p:pic>
        <p:nvPicPr>
          <p:cNvPr id="12290" name="Picture 2" descr="sepsiszentgyorgy.info">
            <a:extLst>
              <a:ext uri="{FF2B5EF4-FFF2-40B4-BE49-F238E27FC236}">
                <a16:creationId xmlns:a16="http://schemas.microsoft.com/office/drawing/2014/main" id="{4A60CEC8-0BA5-FBFF-4A62-D57F1AD77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44672"/>
            <a:ext cx="8075240" cy="299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372819"/>
      </p:ext>
    </p:extLst>
  </p:cSld>
  <p:clrMapOvr>
    <a:masterClrMapping/>
  </p:clrMapOvr>
  <p:transition spd="slow">
    <p:wheel spokes="8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7C62259-E12F-DA51-1825-ADA182C64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Kisbacon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55264AA-7BFD-2728-C629-D8F225CDE5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Benedek Elek meseíró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DF95F9A-C89E-10BF-5A5D-161D586B4BAD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hu-HU" dirty="0"/>
              <a:t>háza</a:t>
            </a:r>
          </a:p>
        </p:txBody>
      </p:sp>
      <p:pic>
        <p:nvPicPr>
          <p:cNvPr id="13314" name="Picture 2" descr="Benedek Elek meseíró (Fotó: benedekelek.ro)">
            <a:extLst>
              <a:ext uri="{FF2B5EF4-FFF2-40B4-BE49-F238E27FC236}">
                <a16:creationId xmlns:a16="http://schemas.microsoft.com/office/drawing/2014/main" id="{28E29812-7B76-9C8F-1959-3A8055336BF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60902"/>
            <a:ext cx="3150468" cy="381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Benedek Elek-emlékház, Kisbacon - Kelet-Nyugat útikönyvek">
            <a:extLst>
              <a:ext uri="{FF2B5EF4-FFF2-40B4-BE49-F238E27FC236}">
                <a16:creationId xmlns:a16="http://schemas.microsoft.com/office/drawing/2014/main" id="{B62FD95A-98C0-A29E-EA2F-34BE39543C89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2636912"/>
            <a:ext cx="4219765" cy="28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97553"/>
      </p:ext>
    </p:extLst>
  </p:cSld>
  <p:clrMapOvr>
    <a:masterClrMapping/>
  </p:clrMapOvr>
  <p:transition spd="slow">
    <p:wheel spokes="8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2B1413-34D0-E525-6B24-0D8501625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Vargyas</a:t>
            </a:r>
            <a:r>
              <a:rPr lang="hu-HU" dirty="0"/>
              <a:t> </a:t>
            </a:r>
            <a:r>
              <a:rPr lang="hu-HU" dirty="0" err="1"/>
              <a:t>Makovecz</a:t>
            </a:r>
            <a:r>
              <a:rPr lang="hu-HU" dirty="0"/>
              <a:t> templom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F0486206-1317-F338-502B-4F9AFC658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480720" cy="431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566527"/>
      </p:ext>
    </p:extLst>
  </p:cSld>
  <p:clrMapOvr>
    <a:masterClrMapping/>
  </p:clrMapOvr>
  <p:transition spd="slow">
    <p:wheel spokes="8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hu-HU" b="1" dirty="0" err="1"/>
              <a:t>Farkaslaka</a:t>
            </a:r>
            <a:r>
              <a:rPr lang="hu-HU" b="1" dirty="0"/>
              <a:t>, Tamási Áron emlékház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hu-HU" sz="2400" b="1" dirty="0">
                <a:solidFill>
                  <a:schemeClr val="bg1"/>
                </a:solidFill>
              </a:rPr>
              <a:t>Tamási Áron szülőháza, kedves kis múzeum. Valószínűleg mindenki ismeri az Ábel trilógia híres mondatát: „</a:t>
            </a:r>
            <a:r>
              <a:rPr lang="hu-HU" sz="2400" b="1" i="1" dirty="0">
                <a:solidFill>
                  <a:schemeClr val="bg1"/>
                </a:solidFill>
              </a:rPr>
              <a:t>Azért vagyunk a világon, hogy valahol otthon legyünk benne</a:t>
            </a:r>
            <a:r>
              <a:rPr lang="hu-HU" sz="2400" b="1" dirty="0">
                <a:solidFill>
                  <a:schemeClr val="bg1"/>
                </a:solidFill>
              </a:rPr>
              <a:t>.”</a:t>
            </a:r>
          </a:p>
        </p:txBody>
      </p:sp>
      <p:pic>
        <p:nvPicPr>
          <p:cNvPr id="5" name="Tartalom helye 4" descr="szekely1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</p:spTree>
  </p:cSld>
  <p:clrMapOvr>
    <a:masterClrMapping/>
  </p:clrMapOvr>
  <p:transition spd="slow">
    <p:wheel spokes="8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403648" y="813031"/>
            <a:ext cx="6624736" cy="3877985"/>
          </a:xfrm>
          <a:prstGeom prst="rect">
            <a:avLst/>
          </a:prstGeom>
          <a:solidFill>
            <a:srgbClr val="F4F5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6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ell MT" pitchFamily="18" charset="0"/>
                <a:cs typeface="Arabic Typesetting" pitchFamily="66" charset="-78"/>
              </a:rPr>
              <a:t>Olyan nép a székely, hogy akkor is érdemes volna őket megszeretni, ha egy szót sem tudnának magyarul. Hát még így, mikor egy szót sem tudnak másképp!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600" b="0" i="0" u="none" strike="noStrike" cap="none" normalizeH="0" baseline="0" dirty="0">
                <a:ln>
                  <a:noFill/>
                </a:ln>
                <a:solidFill>
                  <a:srgbClr val="2A400D"/>
                </a:solidFill>
                <a:effectLst/>
                <a:latin typeface="Arabic Typesetting" pitchFamily="66" charset="-78"/>
                <a:cs typeface="Arabic Typesetting" pitchFamily="66" charset="-78"/>
              </a:rPr>
              <a:t>  </a:t>
            </a:r>
            <a:endParaRPr kumimoji="0" lang="hu-H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Picture 2" descr="Mikszáth Kálmán aláírá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9474" y="4509120"/>
            <a:ext cx="5794526" cy="13681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ERDÉLY DOMBORZATA</a:t>
            </a:r>
            <a:br>
              <a:rPr lang="hu-HU" dirty="0"/>
            </a:br>
            <a:r>
              <a:rPr lang="hu-HU" sz="2200" dirty="0"/>
              <a:t>A tágabb értelemben vett Erdély kiterjedése nyugat-kelet irányban 480 km, észak-dél irányban 400 km. </a:t>
            </a:r>
          </a:p>
        </p:txBody>
      </p:sp>
      <p:pic>
        <p:nvPicPr>
          <p:cNvPr id="5" name="Tartalom helye 4" descr="kep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5741" y="1600200"/>
            <a:ext cx="5972518" cy="4708525"/>
          </a:xfrm>
        </p:spPr>
      </p:pic>
    </p:spTree>
  </p:cSld>
  <p:clrMapOvr>
    <a:masterClrMapping/>
  </p:clrMapOvr>
  <p:transition spd="slow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Erdély.jpg elhelyezkedé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661" y="215116"/>
            <a:ext cx="8892480" cy="6669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mage3.slideserve.com/6152380/erd-ly-r-szei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5" y="125650"/>
            <a:ext cx="8964485" cy="67323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image3.slideserve.com/6152380/erd-lyi-k-z-phegys-g1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0657"/>
            <a:ext cx="8676456" cy="65073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Parajd,+Erdély,+(Románia)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532440" cy="639933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image3.slideserve.com/6152380/erd-lyi-medence-r-szei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7992888" cy="59946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gycsúcs">
  <a:themeElements>
    <a:clrScheme name="Hegycsúcs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Hegycsúc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4834</TotalTime>
  <Words>558</Words>
  <Application>Microsoft Office PowerPoint</Application>
  <PresentationFormat>Diavetítés a képernyőre (4:3 oldalarány)</PresentationFormat>
  <Paragraphs>131</Paragraphs>
  <Slides>38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11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38</vt:i4>
      </vt:variant>
    </vt:vector>
  </HeadingPairs>
  <TitlesOfParts>
    <vt:vector size="50" baseType="lpstr">
      <vt:lpstr>Arabic Typesetting</vt:lpstr>
      <vt:lpstr>Arial</vt:lpstr>
      <vt:lpstr>Bell MT</vt:lpstr>
      <vt:lpstr>Book Antiqua</vt:lpstr>
      <vt:lpstr>Calibri</vt:lpstr>
      <vt:lpstr>Comic Sans MS</vt:lpstr>
      <vt:lpstr>Lucida Sans</vt:lpstr>
      <vt:lpstr>Times New Roman</vt:lpstr>
      <vt:lpstr>Wingdings</vt:lpstr>
      <vt:lpstr>Wingdings 2</vt:lpstr>
      <vt:lpstr>Wingdings 3</vt:lpstr>
      <vt:lpstr>Hegycsúcs</vt:lpstr>
      <vt:lpstr>Erdélyi kirándulás  ELŐKÉSZÍTÉSE 2024. május 27-31</vt:lpstr>
      <vt:lpstr>Erdély neve</vt:lpstr>
      <vt:lpstr>FÖLDRAJZI FEKVÉS Területe: 103.000 km2 Magyarország:93.030 km2 Erdély fővárosa: Kolozsvár</vt:lpstr>
      <vt:lpstr>ERDÉLY DOMBORZATA A tágabb értelemben vett Erdély kiterjedése nyugat-kelet irányban 480 km, észak-dél irányban 400 km.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Érdekességek</vt:lpstr>
      <vt:lpstr>PowerPoint-bemutató</vt:lpstr>
      <vt:lpstr>KÜRTŐS KALÁCS</vt:lpstr>
      <vt:lpstr>Útvonal</vt:lpstr>
      <vt:lpstr>Gyergyóalfalu</vt:lpstr>
      <vt:lpstr>Gyergyószárhegy Lázár kastély</vt:lpstr>
      <vt:lpstr>Orotva Halasági-Csibi gyógynövényes kert</vt:lpstr>
      <vt:lpstr>Gyergyószentmiklós</vt:lpstr>
      <vt:lpstr>Békás-szoros</vt:lpstr>
      <vt:lpstr>Gyilkos-tó</vt:lpstr>
      <vt:lpstr>Madéfalva</vt:lpstr>
      <vt:lpstr>Csíksomlyói szűzanya kegyszobor</vt:lpstr>
      <vt:lpstr>Csíksomlyó</vt:lpstr>
      <vt:lpstr>Szent Anna-tó </vt:lpstr>
      <vt:lpstr>Mohos tőzegláp</vt:lpstr>
      <vt:lpstr>Csernáton</vt:lpstr>
      <vt:lpstr>Sepsiszentgyörgy</vt:lpstr>
      <vt:lpstr>Kisbacon</vt:lpstr>
      <vt:lpstr>Vargyas Makovecz templom</vt:lpstr>
      <vt:lpstr>Farkaslaka, Tamási Áron emlékház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Erdélyi kirándulás 2019 április</dc:title>
  <dc:creator>User</dc:creator>
  <cp:lastModifiedBy>O365 felhasználó</cp:lastModifiedBy>
  <cp:revision>102</cp:revision>
  <dcterms:created xsi:type="dcterms:W3CDTF">2019-03-27T17:56:34Z</dcterms:created>
  <dcterms:modified xsi:type="dcterms:W3CDTF">2024-05-15T07:05:30Z</dcterms:modified>
</cp:coreProperties>
</file>